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6" r:id="rId12"/>
    <p:sldId id="265" r:id="rId13"/>
    <p:sldId id="267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152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4494FAF-EE5C-CB9A-1D38-CFBE4FF6B7DF}"/>
              </a:ext>
            </a:extLst>
          </p:cNvPr>
          <p:cNvSpPr txBox="1"/>
          <p:nvPr/>
        </p:nvSpPr>
        <p:spPr>
          <a:xfrm>
            <a:off x="5934074" y="1399044"/>
            <a:ext cx="30861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Жасанды интеллект (ЖИ)</a:t>
            </a:r>
            <a:r>
              <a:rPr lang="kk-KZ" dirty="0"/>
              <a:t> қазіргі ғылыми зерттеулерде қуатты құралға айналды. Ол үлкен көлемдегі деректерді өңдеуге, күрделі модельдерді құруға және болжам жасауға мүмкіндік береді. ЖИ ғылымның әртүрлі салаларында қолданылып, зерттеу әдістерін жетілдіруге көмектеседі.</a:t>
            </a:r>
            <a:endParaRPr lang="ru-KZ" dirty="0"/>
          </a:p>
        </p:txBody>
      </p:sp>
      <p:pic>
        <p:nvPicPr>
          <p:cNvPr id="3" name="Рисунок 2" descr="Изображение выглядит как в помещении, дисплей, музей, стату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90A845-60F5-4D8F-6306-18CE5E9A1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6" y="647700"/>
            <a:ext cx="51435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263EDB7-16FF-4AF8-42B0-4864DD6EE8A8}"/>
              </a:ext>
            </a:extLst>
          </p:cNvPr>
          <p:cNvSpPr txBox="1"/>
          <p:nvPr/>
        </p:nvSpPr>
        <p:spPr>
          <a:xfrm>
            <a:off x="104774" y="123825"/>
            <a:ext cx="8896351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b="1" dirty="0"/>
              <a:t>1.4 Эксперименттік деректерді талдау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b="1" dirty="0"/>
              <a:t>Статистикалық талдау және регрессиялық модельдер</a:t>
            </a:r>
            <a:r>
              <a:rPr lang="kk-KZ" dirty="0"/>
              <a:t>: нәтиженің дұрыстығын тексеру.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b="1" dirty="0"/>
              <a:t>Гипотезаларды автоматты тексеру</a:t>
            </a:r>
            <a:r>
              <a:rPr lang="kk-KZ" dirty="0"/>
              <a:t>: </a:t>
            </a:r>
            <a:r>
              <a:rPr lang="en-US" dirty="0"/>
              <a:t>p-</a:t>
            </a:r>
            <a:r>
              <a:rPr lang="kk-KZ" dirty="0"/>
              <a:t>мәнін есептеу, қателіктерді азайту.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b="1" dirty="0"/>
              <a:t>Компьютерлік көру (</a:t>
            </a:r>
            <a:r>
              <a:rPr lang="en-US" b="1" dirty="0"/>
              <a:t>CV) </a:t>
            </a:r>
            <a:r>
              <a:rPr lang="kk-KZ" b="1" dirty="0"/>
              <a:t>әдістері</a:t>
            </a:r>
            <a:r>
              <a:rPr lang="kk-KZ" dirty="0"/>
              <a:t>: медициналық, биологиялық және материалтану салаларында микроскопиялық және рентгендік суреттерді талдау.</a:t>
            </a:r>
          </a:p>
          <a:p>
            <a:pPr>
              <a:buNone/>
            </a:pPr>
            <a:r>
              <a:rPr lang="kk-KZ" sz="1400" b="1" dirty="0"/>
              <a:t>Мысал:</a:t>
            </a:r>
            <a:r>
              <a:rPr lang="kk-KZ" sz="1400" dirty="0"/>
              <a:t> Ғарыштық зерттеулерде ЖИ қолдану</a:t>
            </a:r>
          </a:p>
          <a:p>
            <a:pPr>
              <a:buNone/>
            </a:pPr>
            <a:r>
              <a:rPr lang="kk-KZ" sz="1400" b="1" dirty="0"/>
              <a:t>Сценарий:</a:t>
            </a:r>
          </a:p>
          <a:p>
            <a:pPr>
              <a:buNone/>
            </a:pPr>
            <a:r>
              <a:rPr lang="en-US" sz="1400" dirty="0"/>
              <a:t>NASA </a:t>
            </a:r>
            <a:r>
              <a:rPr lang="kk-KZ" sz="1400" dirty="0"/>
              <a:t>және басқа ғарыш агенттіктері жасанды интеллектті қолдана отырып, Марсқа жіберілген роверлерден (</a:t>
            </a:r>
            <a:r>
              <a:rPr lang="en-US" sz="1400" dirty="0"/>
              <a:t>Curiosity, Perseverance) </a:t>
            </a:r>
            <a:r>
              <a:rPr lang="kk-KZ" sz="1400" dirty="0"/>
              <a:t>алынған деректерді талдайды. ЖИ көмегімен олар тау жыныстарының химиялық құрамын зерттеп, су іздерін анықтай алады.</a:t>
            </a:r>
          </a:p>
          <a:p>
            <a:pPr>
              <a:buNone/>
            </a:pPr>
            <a:r>
              <a:rPr lang="kk-KZ" sz="1400" b="1" dirty="0"/>
              <a:t>ЖИ қолдану:</a:t>
            </a:r>
          </a:p>
          <a:p>
            <a:pPr>
              <a:buNone/>
            </a:pPr>
            <a:r>
              <a:rPr lang="ru-KZ" sz="1400" dirty="0"/>
              <a:t>✅ </a:t>
            </a:r>
            <a:r>
              <a:rPr lang="kk-KZ" sz="1400" b="1" dirty="0"/>
              <a:t>Статистикалық талдау және регрессиялық модельдер: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Роверлер жинаған деректерді талдау үшін көпфакторлы статистикалық әдістер қолданылады.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Топырақтың химиялық құрамы туралы мәліметтерге негізделіп, регрессиялық модельдер арқылы судың ықтимал іздерін болжау.</a:t>
            </a:r>
          </a:p>
          <a:p>
            <a:pPr>
              <a:buNone/>
            </a:pPr>
            <a:r>
              <a:rPr lang="ru-KZ" sz="1400" dirty="0"/>
              <a:t>✅ </a:t>
            </a:r>
            <a:r>
              <a:rPr lang="kk-KZ" sz="1400" b="1" dirty="0"/>
              <a:t>Гипотезаларды автоматты тексеру: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ЖИ жаңа тау жыныстарының минералдық құрамын бұрынғы үлгілермен салыстырып, олардың қалыптасу себептері туралы гипотезаларды ұсынады.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Су немесе биологиялық іздер болуы мүмкін аймақтарды автоматты түрде таңдайды және оларды терең талдау үшін белгілейді.</a:t>
            </a:r>
          </a:p>
          <a:p>
            <a:pPr>
              <a:buNone/>
            </a:pPr>
            <a:r>
              <a:rPr lang="ru-KZ" sz="1400" dirty="0"/>
              <a:t>✅ </a:t>
            </a:r>
            <a:r>
              <a:rPr lang="kk-KZ" sz="1400" b="1" dirty="0"/>
              <a:t>Компьютерлік көру (</a:t>
            </a:r>
            <a:r>
              <a:rPr lang="en-US" sz="1400" b="1" dirty="0"/>
              <a:t>CV) </a:t>
            </a:r>
            <a:r>
              <a:rPr lang="kk-KZ" sz="1400" b="1" dirty="0"/>
              <a:t>әдістері: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Марс бетінің спутниктік суреттерін талдау.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Топырақ үлгілерін визуалды тексеру және ЖИ арқылы қызықты аумақтарды анықтау.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Кескіндерді жоғары дәлдікпен өңдеп, аймақтар арасындағы айырмашылықтарды көрсету.</a:t>
            </a:r>
          </a:p>
          <a:p>
            <a:pPr>
              <a:buNone/>
            </a:pPr>
            <a:r>
              <a:rPr lang="kk-KZ" sz="1400" b="1" dirty="0"/>
              <a:t>Нәтиже: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ЖИ деректерді тезірек және дәл талдайды, ғалымдардың уақытын үнемдейді.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Марс бетінде судың ықтимал іздерін анықтауға көмектеседі.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Эксперименттік нәтижелерді автоматты түрде тексеріп, болашақ зерттеулер үшін маңызды бағыттарды белгілейді.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2ED12-AA1B-98E0-BC01-D2EB55592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фера, одежда, в помещении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BBE4F1-D5F8-8E90-0F76-33A9234A1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7637"/>
            <a:ext cx="6562725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27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15BB06D-5C7B-4CDF-ABB6-5AB44436A209}"/>
              </a:ext>
            </a:extLst>
          </p:cNvPr>
          <p:cNvSpPr txBox="1"/>
          <p:nvPr/>
        </p:nvSpPr>
        <p:spPr>
          <a:xfrm>
            <a:off x="47625" y="6488"/>
            <a:ext cx="904875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sz="1600" b="1" dirty="0"/>
              <a:t>1.5 Ғылыми мақалалар жазу және әдеби шолу жасау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Табиғи тілді өңдеу (</a:t>
            </a:r>
            <a:r>
              <a:rPr lang="en-US" sz="1600" b="1" dirty="0"/>
              <a:t>NLP)</a:t>
            </a:r>
            <a:r>
              <a:rPr lang="en-US" sz="1600" dirty="0"/>
              <a:t>: </a:t>
            </a:r>
            <a:r>
              <a:rPr lang="kk-KZ" sz="1600" dirty="0"/>
              <a:t>ғылыми мақалалар мен патенттерді талдау.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Автоматты рефераттау</a:t>
            </a:r>
            <a:r>
              <a:rPr lang="kk-KZ" sz="1600" dirty="0"/>
              <a:t>: негізгі ақпаратты жинақтау және конспект жасау.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Жасанды интеллект көмегімен әдебиеттерді іздеу</a:t>
            </a:r>
            <a:r>
              <a:rPr lang="kk-KZ" sz="1600" dirty="0"/>
              <a:t>: ғылыми мәліметтер базаларынан</a:t>
            </a:r>
            <a:r>
              <a:rPr lang="kk-KZ" dirty="0"/>
              <a:t> қажетті ақпаратты табу.</a:t>
            </a:r>
            <a:endParaRPr lang="en-US" dirty="0"/>
          </a:p>
          <a:p>
            <a:pPr>
              <a:buNone/>
            </a:pPr>
            <a:r>
              <a:rPr lang="kk-KZ" sz="1400" b="1" dirty="0"/>
              <a:t>Мысал:</a:t>
            </a:r>
            <a:r>
              <a:rPr lang="kk-KZ" sz="1400" dirty="0"/>
              <a:t> Жасанды интеллекттің көмегімен онкологиядағы зерттеулерді шолу</a:t>
            </a:r>
          </a:p>
          <a:p>
            <a:pPr>
              <a:buNone/>
            </a:pPr>
            <a:r>
              <a:rPr lang="kk-KZ" sz="1400" b="1" dirty="0"/>
              <a:t>Сценарий:</a:t>
            </a:r>
          </a:p>
          <a:p>
            <a:pPr>
              <a:buNone/>
            </a:pPr>
            <a:r>
              <a:rPr lang="kk-KZ" sz="1400" dirty="0"/>
              <a:t>Ғалымдар қатерлі ісікке қатысты соңғы ғылыми мақалаларды талдап, жүйелі шолу мақаласын дайындау қажет. Бірақ онкология саласындағы жарияланымдар саны өте көп, сондықтан олар ЖИ көмегіне жүгінеді.</a:t>
            </a:r>
          </a:p>
          <a:p>
            <a:pPr>
              <a:buNone/>
            </a:pPr>
            <a:r>
              <a:rPr lang="kk-KZ" sz="1400" b="1" dirty="0"/>
              <a:t>ЖИ қолдану:</a:t>
            </a:r>
          </a:p>
          <a:p>
            <a:pPr>
              <a:buNone/>
            </a:pPr>
            <a:r>
              <a:rPr lang="ru-KZ" sz="1400" dirty="0"/>
              <a:t>✅ </a:t>
            </a:r>
            <a:r>
              <a:rPr lang="kk-KZ" sz="1400" b="1" dirty="0"/>
              <a:t>Табиғи тілді өңдеу (</a:t>
            </a:r>
            <a:r>
              <a:rPr lang="en-US" sz="1400" b="1" dirty="0"/>
              <a:t>NLP) </a:t>
            </a:r>
            <a:r>
              <a:rPr lang="kk-KZ" sz="1400" b="1" dirty="0"/>
              <a:t>арқылы ғылыми мақалаларды талдау: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ЖИ </a:t>
            </a:r>
            <a:r>
              <a:rPr lang="en-US" sz="1400" b="1" dirty="0"/>
              <a:t>PubMed, Google Scholar, </a:t>
            </a:r>
            <a:r>
              <a:rPr lang="en-US" sz="1400" b="1" dirty="0" err="1"/>
              <a:t>arXiv</a:t>
            </a:r>
            <a:r>
              <a:rPr lang="en-US" sz="1400" b="1" dirty="0"/>
              <a:t>, Springer</a:t>
            </a:r>
            <a:r>
              <a:rPr lang="en-US" sz="1400" dirty="0"/>
              <a:t> </a:t>
            </a:r>
            <a:r>
              <a:rPr lang="kk-KZ" sz="1400" dirty="0"/>
              <a:t>секілді дерекқорлардан онкология бойынша ең өзекті мақалаларды жинайды.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Кілт сөздерге негізделген іздеу жүйесі</a:t>
            </a:r>
            <a:r>
              <a:rPr lang="kk-KZ" sz="1400" dirty="0"/>
              <a:t> – «</a:t>
            </a:r>
            <a:r>
              <a:rPr lang="en-US" sz="1400" dirty="0"/>
              <a:t>machine learning in oncology», «cancer diagnosis AI», «deep learning for tumor detection» </a:t>
            </a:r>
            <a:r>
              <a:rPr lang="kk-KZ" sz="1400" dirty="0"/>
              <a:t>сияқты сөз тіркестерін пайдаланып, ең маңызды жарияланымдарды анықтайды.</a:t>
            </a:r>
          </a:p>
          <a:p>
            <a:pPr>
              <a:buNone/>
            </a:pPr>
            <a:r>
              <a:rPr lang="ru-KZ" sz="1400" dirty="0"/>
              <a:t>✅ </a:t>
            </a:r>
            <a:r>
              <a:rPr lang="kk-KZ" sz="1400" b="1" dirty="0"/>
              <a:t>Автоматты рефераттау: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ЖИ әр мақаланың негізгі мазмұнын қысқартып, маңызды нәтижелерді ерекшелеп береді.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Мақалалардан алынған негізгі гипотезалар мен қорытындыларды салыстырады.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Мәтіннен негізгі статистикалық мәліметтерді (дәлдік, спецификалық көрсеткіштер, пациенттердің саны) шығарады.</a:t>
            </a:r>
          </a:p>
          <a:p>
            <a:pPr>
              <a:buNone/>
            </a:pPr>
            <a:r>
              <a:rPr lang="ru-KZ" sz="1400" dirty="0"/>
              <a:t>✅ </a:t>
            </a:r>
            <a:r>
              <a:rPr lang="kk-KZ" sz="1400" b="1" dirty="0"/>
              <a:t>Жасанды интеллект көмегімен әдебиеттерді іздеу: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Белгілі бір тақырыпқа қатысты </a:t>
            </a:r>
            <a:r>
              <a:rPr lang="kk-KZ" sz="1400" b="1" dirty="0"/>
              <a:t>автоматтандырылған библиография</a:t>
            </a:r>
            <a:r>
              <a:rPr lang="kk-KZ" sz="1400" dirty="0"/>
              <a:t> құрады.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Жиі дәйексөз келтірілген мақалаларды анықтайды.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Ғылыми зерттеулер арасындағы байланыстарды (мысалы, белгілі бір алгоритмнің бірнеше жұмыста қолданылуы) көрсетеді.</a:t>
            </a:r>
          </a:p>
          <a:p>
            <a:pPr>
              <a:buNone/>
            </a:pPr>
            <a:r>
              <a:rPr lang="kk-KZ" sz="1400" b="1" dirty="0"/>
              <a:t>Нәтиже: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Ғалымдар онкологиядағы соңғы трендтерді тез және нақты түрде талдап, шолу мақаласын жазуға уақыт үнемдейді.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Жасанды интеллект маңызды зерттеулерді назарға алып, қажетсіз немесе қайталанатын жұмыстарды автоматты түрде алып тастайды.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Қорытынды шолу </a:t>
            </a:r>
            <a:r>
              <a:rPr lang="kk-KZ" sz="1400" b="1" dirty="0"/>
              <a:t>анық, мазмұнды және деректерге негізделген</a:t>
            </a:r>
            <a:r>
              <a:rPr lang="kk-KZ" sz="1400" dirty="0"/>
              <a:t> болады</a:t>
            </a:r>
            <a:r>
              <a:rPr lang="en-US" sz="1400" dirty="0"/>
              <a:t>.</a:t>
            </a:r>
            <a:endParaRPr lang="kk-KZ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A489B-2F10-77D1-D495-E17513AC9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одежда, человек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70627A-8DE0-091E-B840-BB1985045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49" y="133349"/>
            <a:ext cx="654367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54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0F87A-FB74-1642-E8DD-2A8CDC9DE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276F2A8-A838-78A9-96F5-4EB2F6297CC4}"/>
              </a:ext>
            </a:extLst>
          </p:cNvPr>
          <p:cNvSpPr txBox="1"/>
          <p:nvPr/>
        </p:nvSpPr>
        <p:spPr>
          <a:xfrm>
            <a:off x="47625" y="1397138"/>
            <a:ext cx="90487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sz="1600" b="1" dirty="0"/>
              <a:t>1. Инженерлік механикада ЖИ қолдану бағыттары</a:t>
            </a:r>
          </a:p>
          <a:p>
            <a:pPr>
              <a:buNone/>
            </a:pPr>
            <a:r>
              <a:rPr lang="kk-KZ" sz="1600" b="1" dirty="0"/>
              <a:t>1.1 Компьютерлік жобалау (</a:t>
            </a:r>
            <a:r>
              <a:rPr lang="en-US" sz="1600" b="1" dirty="0"/>
              <a:t>CAD) </a:t>
            </a:r>
            <a:r>
              <a:rPr lang="kk-KZ" sz="1600" b="1" dirty="0"/>
              <a:t>және инженерлік талдау (</a:t>
            </a:r>
            <a:r>
              <a:rPr lang="en-US" sz="1600" b="1" dirty="0"/>
              <a:t>CAE)</a:t>
            </a:r>
          </a:p>
          <a:p>
            <a:pPr>
              <a:buNone/>
            </a:pPr>
            <a:r>
              <a:rPr lang="ru-KZ" sz="1600" dirty="0"/>
              <a:t>✅ </a:t>
            </a:r>
            <a:r>
              <a:rPr lang="kk-KZ" sz="1600" b="1" dirty="0"/>
              <a:t>Автоматтандырылған жобалау</a:t>
            </a:r>
            <a:r>
              <a:rPr lang="kk-KZ" sz="1600" dirty="0"/>
              <a:t> – ЖИ инженерлерге </a:t>
            </a:r>
            <a:r>
              <a:rPr lang="kk-KZ" sz="1600" b="1" dirty="0"/>
              <a:t>көлік бөлшектері, өндірістік жабдықтар, құрылыс конструкциялары</a:t>
            </a:r>
            <a:r>
              <a:rPr lang="kk-KZ" sz="1600" dirty="0"/>
              <a:t> сияқты күрделі құрылымдарды жобалауда көмектеседі.</a:t>
            </a:r>
            <a:br>
              <a:rPr lang="kk-KZ" sz="1600" dirty="0"/>
            </a:br>
            <a:r>
              <a:rPr lang="ru-KZ" sz="1600" dirty="0"/>
              <a:t>✅ </a:t>
            </a:r>
            <a:r>
              <a:rPr lang="kk-KZ" sz="1600" b="1" dirty="0"/>
              <a:t>Генеративті дизайн</a:t>
            </a:r>
            <a:r>
              <a:rPr lang="kk-KZ" sz="1600" dirty="0"/>
              <a:t> – ЖИ </a:t>
            </a:r>
            <a:r>
              <a:rPr lang="kk-KZ" sz="1600" b="1" dirty="0"/>
              <a:t>алдын ала берілген параметрлер</a:t>
            </a:r>
            <a:r>
              <a:rPr lang="kk-KZ" sz="1600" dirty="0"/>
              <a:t> бойынша бірнеше мыңдаған конструкциялық нұсқаларды жасап, </a:t>
            </a:r>
            <a:r>
              <a:rPr lang="kk-KZ" sz="1600" b="1" dirty="0"/>
              <a:t>ең тиімдісін</a:t>
            </a:r>
            <a:r>
              <a:rPr lang="kk-KZ" sz="1600" dirty="0"/>
              <a:t> таңдайды.</a:t>
            </a:r>
            <a:br>
              <a:rPr lang="kk-KZ" sz="1600" dirty="0"/>
            </a:br>
            <a:r>
              <a:rPr lang="ru-KZ" sz="1600" dirty="0"/>
              <a:t>✅ </a:t>
            </a:r>
            <a:r>
              <a:rPr lang="kk-KZ" sz="1600" b="1" dirty="0"/>
              <a:t>Ақылды </a:t>
            </a:r>
            <a:r>
              <a:rPr lang="en-US" sz="1600" b="1" dirty="0"/>
              <a:t>CAD </a:t>
            </a:r>
            <a:r>
              <a:rPr lang="kk-KZ" sz="1600" b="1" dirty="0"/>
              <a:t>жүйелері</a:t>
            </a:r>
            <a:r>
              <a:rPr lang="kk-KZ" sz="1600" dirty="0"/>
              <a:t> – ЖИ инженерлік сызбаларды </a:t>
            </a:r>
            <a:r>
              <a:rPr lang="kk-KZ" sz="1600" b="1" dirty="0"/>
              <a:t>автоматты түрде түзетуге, оңтайландыруға және тексеруге</a:t>
            </a:r>
            <a:r>
              <a:rPr lang="kk-KZ" sz="1600" dirty="0"/>
              <a:t> мүмкіндік береді.</a:t>
            </a:r>
            <a:br>
              <a:rPr lang="kk-KZ" sz="1600" dirty="0"/>
            </a:br>
            <a:r>
              <a:rPr lang="ru-KZ" sz="1600" dirty="0"/>
              <a:t>✅ </a:t>
            </a:r>
            <a:r>
              <a:rPr lang="en-US" sz="1600" b="1" dirty="0"/>
              <a:t>FEA (Finite Element Analysis) </a:t>
            </a:r>
            <a:r>
              <a:rPr lang="kk-KZ" sz="1600" b="1" dirty="0"/>
              <a:t>және </a:t>
            </a:r>
            <a:r>
              <a:rPr lang="en-US" sz="1600" b="1" dirty="0"/>
              <a:t>CFD (Computational Fluid Dynamics) </a:t>
            </a:r>
            <a:r>
              <a:rPr lang="kk-KZ" sz="1600" b="1" dirty="0"/>
              <a:t>талдауын жеделдету</a:t>
            </a:r>
            <a:r>
              <a:rPr lang="kk-KZ" sz="1600" dirty="0"/>
              <a:t> – машиналық оқыту күрделі механикалық модельдеулердің есептеу уақытын қысқартады.</a:t>
            </a:r>
          </a:p>
          <a:p>
            <a:pPr>
              <a:buNone/>
            </a:pPr>
            <a:r>
              <a:rPr lang="kk-KZ" sz="1600" b="1" dirty="0"/>
              <a:t>Мысал:</a:t>
            </a:r>
            <a:endParaRPr lang="kk-KZ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Autodesk Fusion 360, SolidWorks, ANSYS</a:t>
            </a:r>
            <a:r>
              <a:rPr lang="en-US" sz="1600" dirty="0"/>
              <a:t> </a:t>
            </a:r>
            <a:r>
              <a:rPr lang="kk-KZ" sz="1600" dirty="0"/>
              <a:t>сияқты бағдарламалар ЖИ-ды қолданып, </a:t>
            </a:r>
            <a:r>
              <a:rPr lang="kk-KZ" sz="1600" b="1" dirty="0"/>
              <a:t>оптималды конструкцияларды</a:t>
            </a:r>
            <a:r>
              <a:rPr lang="kk-KZ" sz="1600" dirty="0"/>
              <a:t> ұсына алады.</a:t>
            </a:r>
          </a:p>
        </p:txBody>
      </p:sp>
    </p:spTree>
    <p:extLst>
      <p:ext uri="{BB962C8B-B14F-4D97-AF65-F5344CB8AC3E}">
        <p14:creationId xmlns:p14="http://schemas.microsoft.com/office/powerpoint/2010/main" val="2194427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CC6BB-861A-9B52-4829-B66307BD6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85E7D1C-EA78-7161-3639-A292DA5A9FCA}"/>
              </a:ext>
            </a:extLst>
          </p:cNvPr>
          <p:cNvSpPr txBox="1"/>
          <p:nvPr/>
        </p:nvSpPr>
        <p:spPr>
          <a:xfrm>
            <a:off x="47625" y="1397138"/>
            <a:ext cx="9048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sz="1600" b="1" dirty="0"/>
              <a:t>1.2 Машина жасау процестерін оңтайландыру</a:t>
            </a:r>
          </a:p>
          <a:p>
            <a:pPr>
              <a:buNone/>
            </a:pPr>
            <a:r>
              <a:rPr lang="ru-KZ" sz="1600" dirty="0"/>
              <a:t>✅ </a:t>
            </a:r>
            <a:r>
              <a:rPr lang="kk-KZ" sz="1600" b="1" dirty="0"/>
              <a:t>Өндіріс процестерін автоматтандыру</a:t>
            </a:r>
            <a:r>
              <a:rPr lang="kk-KZ" sz="1600" dirty="0"/>
              <a:t> – ЖИ станоктардың жұмысын басқарып, </a:t>
            </a:r>
            <a:r>
              <a:rPr lang="en-US" sz="1600" b="1" dirty="0"/>
              <a:t>CNC (Computer Numerical Control) </a:t>
            </a:r>
            <a:r>
              <a:rPr lang="kk-KZ" sz="1600" b="1" dirty="0"/>
              <a:t>машиналарын</a:t>
            </a:r>
            <a:r>
              <a:rPr lang="kk-KZ" sz="1600" dirty="0"/>
              <a:t>, </a:t>
            </a:r>
            <a:r>
              <a:rPr lang="kk-KZ" sz="1600" b="1" dirty="0"/>
              <a:t>3</a:t>
            </a:r>
            <a:r>
              <a:rPr lang="en-US" sz="1600" b="1" dirty="0"/>
              <a:t>D-</a:t>
            </a:r>
            <a:r>
              <a:rPr lang="kk-KZ" sz="1600" b="1" dirty="0"/>
              <a:t>принтингті</a:t>
            </a:r>
            <a:r>
              <a:rPr lang="kk-KZ" sz="1600" dirty="0"/>
              <a:t> жетілдіреді.</a:t>
            </a:r>
            <a:br>
              <a:rPr lang="kk-KZ" sz="1600" dirty="0"/>
            </a:br>
            <a:r>
              <a:rPr lang="ru-KZ" sz="1600" dirty="0"/>
              <a:t>✅ </a:t>
            </a:r>
            <a:r>
              <a:rPr lang="kk-KZ" sz="1600" b="1" dirty="0"/>
              <a:t>Робототехника және автоматтандыру</a:t>
            </a:r>
            <a:r>
              <a:rPr lang="kk-KZ" sz="1600" dirty="0"/>
              <a:t> – өндірістік роботтар </a:t>
            </a:r>
            <a:r>
              <a:rPr lang="kk-KZ" sz="1600" b="1" dirty="0"/>
              <a:t>манипуляция, жинау, дәнекерлеу, сапаны бақылау</a:t>
            </a:r>
            <a:r>
              <a:rPr lang="kk-KZ" sz="1600" dirty="0"/>
              <a:t> процестерін өз бетінше орындай алады.</a:t>
            </a:r>
            <a:br>
              <a:rPr lang="kk-KZ" sz="1600" dirty="0"/>
            </a:br>
            <a:r>
              <a:rPr lang="ru-KZ" sz="1600" dirty="0"/>
              <a:t>✅ </a:t>
            </a:r>
            <a:r>
              <a:rPr lang="kk-KZ" sz="1600" b="1" dirty="0"/>
              <a:t>Процестерді оңтайландыру</a:t>
            </a:r>
            <a:r>
              <a:rPr lang="kk-KZ" sz="1600" dirty="0"/>
              <a:t> – ЖИ </a:t>
            </a:r>
            <a:r>
              <a:rPr lang="kk-KZ" sz="1600" b="1" dirty="0"/>
              <a:t>өндірістік ақауларды</a:t>
            </a:r>
            <a:r>
              <a:rPr lang="kk-KZ" sz="1600" dirty="0"/>
              <a:t> азайтып, </a:t>
            </a:r>
            <a:r>
              <a:rPr lang="kk-KZ" sz="1600" b="1" dirty="0"/>
              <a:t>энергияны үнемдеуге</a:t>
            </a:r>
            <a:r>
              <a:rPr lang="kk-KZ" sz="1600" dirty="0"/>
              <a:t> көмектеседі.</a:t>
            </a:r>
          </a:p>
          <a:p>
            <a:pPr>
              <a:buNone/>
            </a:pPr>
            <a:r>
              <a:rPr lang="kk-KZ" sz="1600" b="1" dirty="0"/>
              <a:t>Мысал:</a:t>
            </a:r>
            <a:endParaRPr lang="kk-KZ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Siemens, ABB, Fanuc</a:t>
            </a:r>
            <a:r>
              <a:rPr lang="en-US" sz="1600" dirty="0"/>
              <a:t> </a:t>
            </a:r>
            <a:r>
              <a:rPr lang="kk-KZ" sz="1600" dirty="0"/>
              <a:t>компаниялары өндірістік роботтарды </a:t>
            </a:r>
            <a:r>
              <a:rPr lang="kk-KZ" sz="1600" b="1" dirty="0"/>
              <a:t>ақылды алгоритмдермен</a:t>
            </a:r>
            <a:r>
              <a:rPr lang="kk-KZ" sz="1600" dirty="0"/>
              <a:t> басқарады.</a:t>
            </a:r>
          </a:p>
        </p:txBody>
      </p:sp>
    </p:spTree>
    <p:extLst>
      <p:ext uri="{BB962C8B-B14F-4D97-AF65-F5344CB8AC3E}">
        <p14:creationId xmlns:p14="http://schemas.microsoft.com/office/powerpoint/2010/main" val="988116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683F9-408D-22A8-78A9-C55BFB4E9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9AE9D34-06D9-A864-1419-18026FFC797D}"/>
              </a:ext>
            </a:extLst>
          </p:cNvPr>
          <p:cNvSpPr txBox="1"/>
          <p:nvPr/>
        </p:nvSpPr>
        <p:spPr>
          <a:xfrm>
            <a:off x="47625" y="1397138"/>
            <a:ext cx="9048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sz="1600" b="1" dirty="0"/>
              <a:t>1.3 Болжамдық техникалық қызмет көрсету (</a:t>
            </a:r>
            <a:r>
              <a:rPr lang="en-US" sz="1600" b="1" dirty="0"/>
              <a:t>Predictive Maintenance)</a:t>
            </a:r>
          </a:p>
          <a:p>
            <a:pPr>
              <a:buNone/>
            </a:pPr>
            <a:r>
              <a:rPr lang="ru-KZ" sz="1600" dirty="0"/>
              <a:t>✅ </a:t>
            </a:r>
            <a:r>
              <a:rPr lang="kk-KZ" sz="1600" b="1" dirty="0"/>
              <a:t>Құрал-жабдықтардың істен шығуын алдын ала болжау</a:t>
            </a:r>
            <a:r>
              <a:rPr lang="kk-KZ" sz="1600" dirty="0"/>
              <a:t> – датчиктер арқылы алынған деректерді өңдеу арқылы ЖИ </a:t>
            </a:r>
            <a:r>
              <a:rPr lang="kk-KZ" sz="1600" b="1" dirty="0"/>
              <a:t>құрылғының ақауға ұшырауын</a:t>
            </a:r>
            <a:r>
              <a:rPr lang="kk-KZ" sz="1600" dirty="0"/>
              <a:t> болжай алады.</a:t>
            </a:r>
            <a:br>
              <a:rPr lang="kk-KZ" sz="1600" dirty="0"/>
            </a:br>
            <a:r>
              <a:rPr lang="ru-KZ" sz="1600" dirty="0"/>
              <a:t>✅ </a:t>
            </a:r>
            <a:r>
              <a:rPr lang="kk-KZ" sz="1600" b="1" dirty="0"/>
              <a:t>Діріл талдауы, термография, акустикалық диагностика</a:t>
            </a:r>
            <a:r>
              <a:rPr lang="kk-KZ" sz="1600" dirty="0"/>
              <a:t> – машиналарда </a:t>
            </a:r>
            <a:r>
              <a:rPr lang="kk-KZ" sz="1600" b="1" dirty="0"/>
              <a:t>жасырын ақаулар</a:t>
            </a:r>
            <a:r>
              <a:rPr lang="kk-KZ" sz="1600" dirty="0"/>
              <a:t> пайда болғанын алдын ала анықтау.</a:t>
            </a:r>
            <a:br>
              <a:rPr lang="kk-KZ" sz="1600" dirty="0"/>
            </a:br>
            <a:r>
              <a:rPr lang="ru-KZ" sz="1600" dirty="0"/>
              <a:t>✅ </a:t>
            </a:r>
            <a:r>
              <a:rPr lang="kk-KZ" sz="1600" b="1" dirty="0"/>
              <a:t>Қызмет көрсету уақытын оңтайландыру</a:t>
            </a:r>
            <a:r>
              <a:rPr lang="kk-KZ" sz="1600" dirty="0"/>
              <a:t> – күтпеген жөндеулерді болдырмау арқылы өндірістегі </a:t>
            </a:r>
            <a:r>
              <a:rPr lang="kk-KZ" sz="1600" b="1" dirty="0"/>
              <a:t>тоқтап қалуды азайтады</a:t>
            </a:r>
            <a:r>
              <a:rPr lang="kk-KZ" sz="1600" dirty="0"/>
              <a:t>.</a:t>
            </a:r>
          </a:p>
          <a:p>
            <a:pPr>
              <a:buNone/>
            </a:pPr>
            <a:r>
              <a:rPr lang="kk-KZ" sz="1600" b="1" dirty="0"/>
              <a:t>Мысал:</a:t>
            </a:r>
            <a:endParaRPr lang="kk-KZ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GE, Rolls-Royce</a:t>
            </a:r>
            <a:r>
              <a:rPr lang="en-US" sz="1600" dirty="0"/>
              <a:t> </a:t>
            </a:r>
            <a:r>
              <a:rPr lang="kk-KZ" sz="1600" dirty="0"/>
              <a:t>ЖИ-ды турбиналар мен қозғалтқыштардың жағдайын болжау үшін қолданады.</a:t>
            </a:r>
          </a:p>
        </p:txBody>
      </p:sp>
    </p:spTree>
    <p:extLst>
      <p:ext uri="{BB962C8B-B14F-4D97-AF65-F5344CB8AC3E}">
        <p14:creationId xmlns:p14="http://schemas.microsoft.com/office/powerpoint/2010/main" val="4044225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C717D-85A2-D0A8-E848-873772289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1D721AA-C637-CCFC-EB28-01E5C186D439}"/>
              </a:ext>
            </a:extLst>
          </p:cNvPr>
          <p:cNvSpPr txBox="1"/>
          <p:nvPr/>
        </p:nvSpPr>
        <p:spPr>
          <a:xfrm>
            <a:off x="47625" y="1397138"/>
            <a:ext cx="90487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sz="1600" b="1" dirty="0"/>
              <a:t>1.4 Сапаны бақылау және ақауларды анықтау</a:t>
            </a:r>
          </a:p>
          <a:p>
            <a:pPr>
              <a:buNone/>
            </a:pPr>
            <a:r>
              <a:rPr lang="ru-KZ" sz="1600" dirty="0"/>
              <a:t>✅ </a:t>
            </a:r>
            <a:r>
              <a:rPr lang="kk-KZ" sz="1600" b="1" dirty="0"/>
              <a:t>Компьютерлік көру (</a:t>
            </a:r>
            <a:r>
              <a:rPr lang="en-US" sz="1600" b="1" dirty="0"/>
              <a:t>Computer Vision) </a:t>
            </a:r>
            <a:r>
              <a:rPr lang="kk-KZ" sz="1600" b="1" dirty="0"/>
              <a:t>және нейрондық желілер</a:t>
            </a:r>
            <a:r>
              <a:rPr lang="kk-KZ" sz="1600" dirty="0"/>
              <a:t> – ЖИ өндіріс желілерінде </a:t>
            </a:r>
            <a:r>
              <a:rPr lang="kk-KZ" sz="1600" b="1" dirty="0"/>
              <a:t>бөлшектердің сапасын бақылау</a:t>
            </a:r>
            <a:r>
              <a:rPr lang="kk-KZ" sz="1600" dirty="0"/>
              <a:t> үшін қолданылады.</a:t>
            </a:r>
            <a:br>
              <a:rPr lang="kk-KZ" sz="1600" dirty="0"/>
            </a:br>
            <a:r>
              <a:rPr lang="ru-KZ" sz="1600" dirty="0"/>
              <a:t>✅ </a:t>
            </a:r>
            <a:r>
              <a:rPr lang="kk-KZ" sz="1600" b="1" dirty="0"/>
              <a:t>Ультрадыбыстық, рентгендік және инфрақызыл тексерулер</a:t>
            </a:r>
            <a:r>
              <a:rPr lang="kk-KZ" sz="1600" dirty="0"/>
              <a:t> – ЖИ материалдардағы </a:t>
            </a:r>
            <a:r>
              <a:rPr lang="kk-KZ" sz="1600" b="1" dirty="0"/>
              <a:t>микроскопиялық жарықшақтар мен ақауларды</a:t>
            </a:r>
            <a:r>
              <a:rPr lang="kk-KZ" sz="1600" dirty="0"/>
              <a:t> таба алады.</a:t>
            </a:r>
            <a:br>
              <a:rPr lang="kk-KZ" sz="1600" dirty="0"/>
            </a:br>
            <a:r>
              <a:rPr lang="ru-KZ" sz="1600" dirty="0"/>
              <a:t>✅ </a:t>
            </a:r>
            <a:r>
              <a:rPr lang="kk-KZ" sz="1600" b="1" dirty="0"/>
              <a:t>Жылдам және дәл сараптама</a:t>
            </a:r>
            <a:r>
              <a:rPr lang="kk-KZ" sz="1600" dirty="0"/>
              <a:t> – адам факторының әсерін азайтып, </a:t>
            </a:r>
            <a:r>
              <a:rPr lang="kk-KZ" sz="1600" b="1" dirty="0"/>
              <a:t>объективті бағалау</a:t>
            </a:r>
            <a:r>
              <a:rPr lang="kk-KZ" sz="1600" dirty="0"/>
              <a:t> береді.</a:t>
            </a:r>
          </a:p>
          <a:p>
            <a:pPr>
              <a:buNone/>
            </a:pPr>
            <a:r>
              <a:rPr lang="kk-KZ" sz="1600" b="1" dirty="0"/>
              <a:t>Мысал:</a:t>
            </a:r>
            <a:endParaRPr lang="kk-KZ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Tesla, Boeing</a:t>
            </a:r>
            <a:r>
              <a:rPr lang="en-US" sz="1600" dirty="0"/>
              <a:t> </a:t>
            </a:r>
            <a:r>
              <a:rPr lang="kk-KZ" sz="1600" dirty="0"/>
              <a:t>өндіріс процесінде </a:t>
            </a:r>
            <a:r>
              <a:rPr lang="kk-KZ" sz="1600" b="1" dirty="0"/>
              <a:t>ЖИ-ды сапаны бақылау үшін</a:t>
            </a:r>
            <a:r>
              <a:rPr lang="kk-KZ" sz="1600" dirty="0"/>
              <a:t> қолданады.</a:t>
            </a:r>
          </a:p>
        </p:txBody>
      </p:sp>
    </p:spTree>
    <p:extLst>
      <p:ext uri="{BB962C8B-B14F-4D97-AF65-F5344CB8AC3E}">
        <p14:creationId xmlns:p14="http://schemas.microsoft.com/office/powerpoint/2010/main" val="3830756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6B0CE-0685-3D1C-927C-93017CE10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75FCF2-D1CF-B6A9-AB4F-F833737F6295}"/>
              </a:ext>
            </a:extLst>
          </p:cNvPr>
          <p:cNvSpPr txBox="1"/>
          <p:nvPr/>
        </p:nvSpPr>
        <p:spPr>
          <a:xfrm>
            <a:off x="47625" y="1397138"/>
            <a:ext cx="9048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sz="1600" b="1" dirty="0"/>
              <a:t>1.5 Механикалық жүйелерді модельдеу және талдау</a:t>
            </a:r>
          </a:p>
          <a:p>
            <a:pPr>
              <a:buNone/>
            </a:pPr>
            <a:r>
              <a:rPr lang="ru-KZ" sz="1600" dirty="0"/>
              <a:t>✅ </a:t>
            </a:r>
            <a:r>
              <a:rPr lang="kk-KZ" sz="1600" b="1" dirty="0"/>
              <a:t>ЖИ күрделі динамикалық процестерді модельдеуде көмектеседі</a:t>
            </a:r>
            <a:r>
              <a:rPr lang="kk-KZ" sz="1600" dirty="0"/>
              <a:t> – материалдардың </a:t>
            </a:r>
            <a:r>
              <a:rPr lang="kk-KZ" sz="1600" b="1" dirty="0"/>
              <a:t>деформациясын, тербелісін, соққыға төзімділігін</a:t>
            </a:r>
            <a:r>
              <a:rPr lang="kk-KZ" sz="1600" dirty="0"/>
              <a:t> есептеуде қолданылады.</a:t>
            </a:r>
            <a:br>
              <a:rPr lang="kk-KZ" sz="1600" dirty="0"/>
            </a:br>
            <a:r>
              <a:rPr lang="ru-KZ" sz="1600" dirty="0"/>
              <a:t>✅ </a:t>
            </a:r>
            <a:r>
              <a:rPr lang="kk-KZ" sz="1600" b="1" dirty="0"/>
              <a:t>Көп денелі жүйелердің динамикасын (</a:t>
            </a:r>
            <a:r>
              <a:rPr lang="en-US" sz="1600" b="1" dirty="0"/>
              <a:t>Multibody Dynamics) </a:t>
            </a:r>
            <a:r>
              <a:rPr lang="kk-KZ" sz="1600" b="1" dirty="0"/>
              <a:t>есептеу</a:t>
            </a:r>
            <a:r>
              <a:rPr lang="kk-KZ" sz="1600" dirty="0"/>
              <a:t> – мысалы, </a:t>
            </a:r>
            <a:r>
              <a:rPr lang="kk-KZ" sz="1600" b="1" dirty="0"/>
              <a:t>автомобильдің аспасын, робот манипуляторларын модельдеу</a:t>
            </a:r>
            <a:r>
              <a:rPr lang="kk-KZ" sz="1600" dirty="0"/>
              <a:t>.</a:t>
            </a:r>
            <a:br>
              <a:rPr lang="kk-KZ" sz="1600" dirty="0"/>
            </a:br>
            <a:r>
              <a:rPr lang="ru-KZ" sz="1600" dirty="0"/>
              <a:t>✅ </a:t>
            </a:r>
            <a:r>
              <a:rPr lang="kk-KZ" sz="1600" b="1" dirty="0"/>
              <a:t>Жылу және сұйықтық динамикасы (</a:t>
            </a:r>
            <a:r>
              <a:rPr lang="en-US" sz="1600" b="1" dirty="0"/>
              <a:t>CFD) </a:t>
            </a:r>
            <a:r>
              <a:rPr lang="kk-KZ" sz="1600" b="1" dirty="0"/>
              <a:t>арқылы аэродинамика мен термодинамикалық процестерді оңтайландыру</a:t>
            </a:r>
            <a:r>
              <a:rPr lang="kk-KZ" sz="1600" dirty="0"/>
              <a:t>.</a:t>
            </a:r>
          </a:p>
          <a:p>
            <a:pPr>
              <a:buNone/>
            </a:pPr>
            <a:r>
              <a:rPr lang="kk-KZ" sz="1600" b="1" dirty="0"/>
              <a:t>Мысал:</a:t>
            </a:r>
            <a:endParaRPr lang="kk-KZ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Formula 1 </a:t>
            </a:r>
            <a:r>
              <a:rPr lang="kk-KZ" sz="1600" b="1" dirty="0"/>
              <a:t>командалары</a:t>
            </a:r>
            <a:r>
              <a:rPr lang="kk-KZ" sz="1600" dirty="0"/>
              <a:t> ЖИ-ды аэродинамикалық сипаттамаларды жақсарту үшін қолданады.</a:t>
            </a:r>
          </a:p>
        </p:txBody>
      </p:sp>
    </p:spTree>
    <p:extLst>
      <p:ext uri="{BB962C8B-B14F-4D97-AF65-F5344CB8AC3E}">
        <p14:creationId xmlns:p14="http://schemas.microsoft.com/office/powerpoint/2010/main" val="179516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4FA6B-D1F9-B7F6-8E37-12B952996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0C799B7-D05F-20CC-589E-B31FA13CA198}"/>
              </a:ext>
            </a:extLst>
          </p:cNvPr>
          <p:cNvSpPr txBox="1"/>
          <p:nvPr/>
        </p:nvSpPr>
        <p:spPr>
          <a:xfrm>
            <a:off x="47625" y="1397138"/>
            <a:ext cx="9048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sz="1600" b="1" dirty="0"/>
              <a:t>1.6 Инженерлік шешімдерді оңтайландыру және материалдар өңдеу</a:t>
            </a:r>
          </a:p>
          <a:p>
            <a:pPr>
              <a:buNone/>
            </a:pPr>
            <a:r>
              <a:rPr lang="ru-KZ" sz="1600" dirty="0"/>
              <a:t>✅ </a:t>
            </a:r>
            <a:r>
              <a:rPr lang="kk-KZ" sz="1600" b="1" dirty="0"/>
              <a:t>Жаңа материалдар әзірлеу</a:t>
            </a:r>
            <a:r>
              <a:rPr lang="kk-KZ" sz="1600" dirty="0"/>
              <a:t> – ЖИ </a:t>
            </a:r>
            <a:r>
              <a:rPr lang="kk-KZ" sz="1600" b="1" dirty="0"/>
              <a:t>наноөлшемдегі материалдардың механикалық қасиеттерін болжау</a:t>
            </a:r>
            <a:r>
              <a:rPr lang="kk-KZ" sz="1600" dirty="0"/>
              <a:t> үшін қолданылады.</a:t>
            </a:r>
            <a:br>
              <a:rPr lang="kk-KZ" sz="1600" dirty="0"/>
            </a:br>
            <a:r>
              <a:rPr lang="ru-KZ" sz="1600" dirty="0"/>
              <a:t>✅ </a:t>
            </a:r>
            <a:r>
              <a:rPr lang="kk-KZ" sz="1600" b="1" dirty="0"/>
              <a:t>Төзімділікті болжау</a:t>
            </a:r>
            <a:r>
              <a:rPr lang="kk-KZ" sz="1600" dirty="0"/>
              <a:t> – материалдардың </a:t>
            </a:r>
            <a:r>
              <a:rPr lang="kk-KZ" sz="1600" b="1" dirty="0"/>
              <a:t>тозуы, коррозиясы және шаршау беріктігі</a:t>
            </a:r>
            <a:r>
              <a:rPr lang="kk-KZ" sz="1600" dirty="0"/>
              <a:t> бойынша болжамдар жасайды.</a:t>
            </a:r>
            <a:br>
              <a:rPr lang="kk-KZ" sz="1600" dirty="0"/>
            </a:br>
            <a:r>
              <a:rPr lang="ru-KZ" sz="1600" dirty="0"/>
              <a:t>✅ </a:t>
            </a:r>
            <a:r>
              <a:rPr lang="kk-KZ" sz="1600" b="1" dirty="0"/>
              <a:t>Өндірістік процестердің экологиялық әсерін азайту</a:t>
            </a:r>
            <a:r>
              <a:rPr lang="kk-KZ" sz="1600" dirty="0"/>
              <a:t> – </a:t>
            </a:r>
            <a:r>
              <a:rPr lang="kk-KZ" sz="1600" b="1" dirty="0"/>
              <a:t>жылу өткізгіштік, беріктік, массаны оңтайландыру</a:t>
            </a:r>
            <a:r>
              <a:rPr lang="kk-KZ" sz="1600" dirty="0"/>
              <a:t> мақсатында жасалған материалдарды жетілдіреді.</a:t>
            </a:r>
          </a:p>
          <a:p>
            <a:pPr>
              <a:buNone/>
            </a:pPr>
            <a:r>
              <a:rPr lang="kk-KZ" sz="1600" b="1" dirty="0"/>
              <a:t>Мысал:</a:t>
            </a:r>
            <a:endParaRPr lang="kk-KZ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MIT Material Science Lab</a:t>
            </a:r>
            <a:r>
              <a:rPr lang="en-US" sz="1600" dirty="0"/>
              <a:t> </a:t>
            </a:r>
            <a:r>
              <a:rPr lang="kk-KZ" sz="1600" dirty="0"/>
              <a:t>ЖИ-ды жаңа </a:t>
            </a:r>
            <a:r>
              <a:rPr lang="kk-KZ" sz="1600" b="1" dirty="0"/>
              <a:t>жоғары беріктікті композиттік материалдар</a:t>
            </a:r>
            <a:r>
              <a:rPr lang="kk-KZ" sz="1600" dirty="0"/>
              <a:t> жасау үшін қолданады.</a:t>
            </a:r>
          </a:p>
        </p:txBody>
      </p:sp>
    </p:spTree>
    <p:extLst>
      <p:ext uri="{BB962C8B-B14F-4D97-AF65-F5344CB8AC3E}">
        <p14:creationId xmlns:p14="http://schemas.microsoft.com/office/powerpoint/2010/main" val="3505421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8348851-F36B-FEBE-A0E4-0D1183289055}"/>
              </a:ext>
            </a:extLst>
          </p:cNvPr>
          <p:cNvSpPr txBox="1"/>
          <p:nvPr/>
        </p:nvSpPr>
        <p:spPr>
          <a:xfrm>
            <a:off x="152400" y="83731"/>
            <a:ext cx="8715375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b="1" dirty="0"/>
              <a:t>1.1 Деректерді жинау және алдын ала өңдеу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b="1" dirty="0"/>
              <a:t>Деректерді автоматты түрде жинау</a:t>
            </a:r>
            <a:r>
              <a:rPr lang="kk-KZ" dirty="0"/>
              <a:t>: веб-скрапинг, сенсорлардан немесе ғылыми жабдықтардан деректер жинау.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b="1" dirty="0"/>
              <a:t>Деректерді тазалау және құрылымдау</a:t>
            </a:r>
            <a:r>
              <a:rPr lang="kk-KZ" dirty="0"/>
              <a:t>: табиғи тілді өңдеу (</a:t>
            </a:r>
            <a:r>
              <a:rPr lang="en-US" dirty="0"/>
              <a:t>NLP), </a:t>
            </a:r>
            <a:r>
              <a:rPr lang="kk-KZ" dirty="0"/>
              <a:t>суреттерді өңдеу, деректердің сапасын жақсарту.</a:t>
            </a:r>
          </a:p>
          <a:p>
            <a:pPr>
              <a:buFont typeface="Arial" panose="020B0604020202020204" pitchFamily="34" charset="0"/>
              <a:buChar char="•"/>
            </a:pPr>
            <a:endParaRPr lang="kk-KZ" dirty="0"/>
          </a:p>
          <a:p>
            <a:pPr>
              <a:buNone/>
            </a:pPr>
            <a:r>
              <a:rPr lang="kk-KZ" sz="1600" b="1" dirty="0"/>
              <a:t>Мысал:</a:t>
            </a:r>
            <a:r>
              <a:rPr lang="kk-KZ" sz="1600" dirty="0"/>
              <a:t> Климаттық өзгерістерді зерттеу</a:t>
            </a:r>
          </a:p>
          <a:p>
            <a:pPr>
              <a:buNone/>
            </a:pPr>
            <a:r>
              <a:rPr lang="kk-KZ" sz="1600" b="1" dirty="0"/>
              <a:t>Сценарий:</a:t>
            </a:r>
            <a:br>
              <a:rPr lang="kk-KZ" sz="1600" dirty="0"/>
            </a:br>
            <a:r>
              <a:rPr lang="kk-KZ" sz="1600" dirty="0"/>
              <a:t>Ғалымдар климаттық өзгерістерді болжау үшін ЖИ қолданады. Олар Жердің әртүрлі аймақтарындағы температура, ылғалдылық, көмірқышқыл газының деңгейі, мұхит деңгейінің өзгерісі сияқты деректерді жинайды.</a:t>
            </a:r>
          </a:p>
          <a:p>
            <a:pPr>
              <a:buNone/>
            </a:pPr>
            <a:r>
              <a:rPr lang="kk-KZ" sz="1600" b="1" dirty="0"/>
              <a:t>ЖИ қолдану:</a:t>
            </a:r>
            <a:br>
              <a:rPr lang="kk-KZ" sz="1600" dirty="0"/>
            </a:br>
            <a:r>
              <a:rPr lang="ru-KZ" sz="1600" dirty="0"/>
              <a:t>✅ </a:t>
            </a:r>
            <a:r>
              <a:rPr lang="kk-KZ" sz="1600" b="1" dirty="0"/>
              <a:t>Деректерді автоматты жинау:</a:t>
            </a:r>
            <a:endParaRPr lang="kk-KZ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600" dirty="0"/>
              <a:t>Ғарыштық спутниктер мен метеостанциялардан алынған деректерді </a:t>
            </a:r>
            <a:r>
              <a:rPr lang="en-US" sz="1600" dirty="0"/>
              <a:t>API </a:t>
            </a:r>
            <a:r>
              <a:rPr lang="kk-KZ" sz="1600" dirty="0"/>
              <a:t>арқылы жинау.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dirty="0"/>
              <a:t>Жергілікті сенсорлар мен ауа райы станцияларынан нақты уақыттағы мәліметтерді алу.</a:t>
            </a:r>
          </a:p>
          <a:p>
            <a:pPr>
              <a:buNone/>
            </a:pPr>
            <a:r>
              <a:rPr lang="ru-KZ" sz="1600" dirty="0"/>
              <a:t>✅ </a:t>
            </a:r>
            <a:r>
              <a:rPr lang="kk-KZ" sz="1600" b="1" dirty="0"/>
              <a:t>Алдын ала өңдеу:</a:t>
            </a:r>
            <a:endParaRPr lang="kk-KZ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Шулы деректерді тазалау:</a:t>
            </a:r>
            <a:r>
              <a:rPr lang="kk-KZ" sz="1600" dirty="0"/>
              <a:t> Жаңбыр, қар немесе сенсор қателіктерінен пайда болған қате өлшемдерді анықтау және жою.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Деректерді қалыпқа келтіру:</a:t>
            </a:r>
            <a:r>
              <a:rPr lang="kk-KZ" sz="1600" dirty="0"/>
              <a:t> Әртүрлі деректер көздерінен алынған ақпаратты бірыңғай шкалаға келтіру.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Жоғалған мәндерді толтыру:</a:t>
            </a:r>
            <a:r>
              <a:rPr lang="kk-KZ" sz="1600" dirty="0"/>
              <a:t> Белгілі бір аймақта ауа райы деректері жетіспесе, машиналық оқыту алгоритмдері (мысалы, </a:t>
            </a:r>
            <a:r>
              <a:rPr lang="en-US" sz="1600" dirty="0"/>
              <a:t>k-Nearest Neighbors </a:t>
            </a:r>
            <a:r>
              <a:rPr lang="kk-KZ" sz="1600" dirty="0"/>
              <a:t>немесе интерполяция әдістері) арқылы толықтыру.</a:t>
            </a:r>
          </a:p>
          <a:p>
            <a:r>
              <a:rPr lang="kk-KZ" sz="1600" b="1" dirty="0"/>
              <a:t>Нәтиже:</a:t>
            </a:r>
            <a:br>
              <a:rPr lang="kk-KZ" sz="1600" dirty="0"/>
            </a:br>
            <a:r>
              <a:rPr lang="kk-KZ" sz="1600" dirty="0"/>
              <a:t>Деректер дұрыс жинақталып, өңделгеннен кейін, оларды ЖИ негізіндегі климаттық модельдерге беру арқылы 10-20 жылдық климаттық өзгерістерді дәл болжауға болады.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ультфильм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81F40B-AB85-F0C5-1D1E-CBB0F69CF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5250"/>
            <a:ext cx="6686550" cy="66865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03B7200-7838-00AA-20BB-AEECD2ACFE31}"/>
              </a:ext>
            </a:extLst>
          </p:cNvPr>
          <p:cNvSpPr txBox="1"/>
          <p:nvPr/>
        </p:nvSpPr>
        <p:spPr>
          <a:xfrm>
            <a:off x="104775" y="-6281"/>
            <a:ext cx="8934449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b="1" dirty="0"/>
              <a:t>1.2 Зерттеу моделін құру және талдау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b="1" dirty="0"/>
              <a:t>Машиналық оқыту (</a:t>
            </a:r>
            <a:r>
              <a:rPr lang="en-US" b="1" dirty="0"/>
              <a:t>ML) </a:t>
            </a:r>
            <a:r>
              <a:rPr lang="kk-KZ" b="1" dirty="0"/>
              <a:t>және терең оқыту (</a:t>
            </a:r>
            <a:r>
              <a:rPr lang="en-US" b="1" dirty="0"/>
              <a:t>DL) </a:t>
            </a:r>
            <a:r>
              <a:rPr lang="kk-KZ" b="1" dirty="0"/>
              <a:t>модельдері</a:t>
            </a:r>
            <a:r>
              <a:rPr lang="kk-KZ" dirty="0"/>
              <a:t>: күрделі жүйелер мен құбылыстарды модельдеу.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b="1" dirty="0"/>
              <a:t>Көпфакторлы талдау</a:t>
            </a:r>
            <a:r>
              <a:rPr lang="kk-KZ" dirty="0"/>
              <a:t>: үлкен көлемдегі айнымалылармен жұмыс істеу, корреляцияларды анықтау.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b="1" dirty="0"/>
              <a:t>Физикалық және химиялық процестерді болжау</a:t>
            </a:r>
            <a:r>
              <a:rPr lang="kk-KZ" dirty="0"/>
              <a:t>: нейрожелілерді пайдалану арқылы модельдеу.</a:t>
            </a:r>
          </a:p>
          <a:p>
            <a:pPr>
              <a:buNone/>
            </a:pPr>
            <a:r>
              <a:rPr lang="kk-KZ" sz="1400" b="1" dirty="0"/>
              <a:t>Мысал:</a:t>
            </a:r>
            <a:r>
              <a:rPr lang="kk-KZ" sz="1400" dirty="0"/>
              <a:t> Медициналық диагностикадағы ЖИ</a:t>
            </a:r>
          </a:p>
          <a:p>
            <a:pPr>
              <a:buNone/>
            </a:pPr>
            <a:r>
              <a:rPr lang="kk-KZ" sz="1400" b="1" dirty="0"/>
              <a:t>Сценарий:</a:t>
            </a:r>
            <a:br>
              <a:rPr lang="kk-KZ" sz="1400" dirty="0"/>
            </a:br>
            <a:r>
              <a:rPr lang="kk-KZ" sz="1400" dirty="0"/>
              <a:t>Ғалымдар жасанды интеллектті қатерлі ісікті ерте анықтау үшін қолданады. Олардың мақсаты – МРТ, КТ немесе рентген суреттерінен алынған деректерді талдау арқылы қатерлі ісік жасушаларын автоматты түрде анықтайтын ЖИ моделін әзірлеу.</a:t>
            </a:r>
          </a:p>
          <a:p>
            <a:pPr>
              <a:buNone/>
            </a:pPr>
            <a:r>
              <a:rPr lang="kk-KZ" sz="1400" b="1" dirty="0"/>
              <a:t>ЖИ қолдану:</a:t>
            </a:r>
            <a:br>
              <a:rPr lang="kk-KZ" sz="1400" dirty="0"/>
            </a:br>
            <a:r>
              <a:rPr lang="ru-KZ" sz="1400" dirty="0"/>
              <a:t>✅ </a:t>
            </a:r>
            <a:r>
              <a:rPr lang="kk-KZ" sz="1400" b="1" dirty="0"/>
              <a:t>Машиналық оқыту (</a:t>
            </a:r>
            <a:r>
              <a:rPr lang="en-US" sz="1400" b="1" dirty="0"/>
              <a:t>ML) </a:t>
            </a:r>
            <a:r>
              <a:rPr lang="kk-KZ" sz="1400" b="1" dirty="0"/>
              <a:t>және терең оқыту (</a:t>
            </a:r>
            <a:r>
              <a:rPr lang="en-US" sz="1400" b="1" dirty="0"/>
              <a:t>DL) </a:t>
            </a:r>
            <a:r>
              <a:rPr lang="kk-KZ" sz="1400" b="1" dirty="0"/>
              <a:t>модельдерін құру: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Деректер жинау:</a:t>
            </a:r>
            <a:r>
              <a:rPr lang="kk-KZ" sz="1400" dirty="0"/>
              <a:t> Мыңдаған науқастың медициналық бейнелері жиналады (МРТ, КТ, рентген).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Алдын ала өңдеу:</a:t>
            </a:r>
            <a:r>
              <a:rPr lang="kk-KZ" sz="1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400" dirty="0"/>
              <a:t>Суреттерді бірдей форматқа келтіру (қалыпқа келтіру).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400" dirty="0"/>
              <a:t>Шуылдарды жою және суреттің анықтығын арттыру (бейнефильтрлер қолдану).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Моделді жаттықтыру:</a:t>
            </a:r>
            <a:r>
              <a:rPr lang="kk-KZ" sz="1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400" b="1" dirty="0"/>
              <a:t>Конволюциялық нейрондық желілер (</a:t>
            </a:r>
            <a:r>
              <a:rPr lang="en-US" sz="1400" b="1" dirty="0"/>
              <a:t>CNN)</a:t>
            </a:r>
            <a:r>
              <a:rPr lang="en-US" sz="1400" dirty="0"/>
              <a:t> </a:t>
            </a:r>
            <a:r>
              <a:rPr lang="kk-KZ" sz="1400" dirty="0"/>
              <a:t>қатерлі ісік жасушаларын анықтау үшін қолданылады.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400" dirty="0"/>
              <a:t>Модельдің дәлдігін жақсарту үшін аугментация әдістері (айналдыру, өлшемді өзгерту) қолданылады.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400" b="1" dirty="0"/>
              <a:t>Объектілерді сегментациялау</a:t>
            </a:r>
            <a:r>
              <a:rPr lang="kk-KZ" sz="1400" dirty="0"/>
              <a:t> (мысалы, </a:t>
            </a:r>
            <a:r>
              <a:rPr lang="en-US" sz="1400" dirty="0"/>
              <a:t>U-Net </a:t>
            </a:r>
            <a:r>
              <a:rPr lang="kk-KZ" sz="1400" dirty="0"/>
              <a:t>архитектурасы) ісік орналасқан аймақтарды дәл анықтауға көмектеседі.</a:t>
            </a:r>
          </a:p>
          <a:p>
            <a:pPr>
              <a:buNone/>
            </a:pPr>
            <a:r>
              <a:rPr lang="ru-KZ" sz="1400" dirty="0"/>
              <a:t>✅ </a:t>
            </a:r>
            <a:r>
              <a:rPr lang="kk-KZ" sz="1400" b="1" dirty="0"/>
              <a:t>Көпфакторлы талдау: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Пациенттің жасына, өмір салтына, генетикалық факторларына негізделген қосымша болжамдар жасалады.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Қатерлі ісік даму қаупін бағалайтын көпфакторлы </a:t>
            </a:r>
            <a:r>
              <a:rPr lang="en-US" sz="1400" dirty="0"/>
              <a:t>ML-</a:t>
            </a:r>
            <a:r>
              <a:rPr lang="kk-KZ" sz="1400" dirty="0"/>
              <a:t>модель құрылады.</a:t>
            </a:r>
          </a:p>
          <a:p>
            <a:pPr>
              <a:buNone/>
            </a:pPr>
            <a:r>
              <a:rPr lang="kk-KZ" sz="1400" b="1" dirty="0"/>
              <a:t>Нәтиже: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ЖИ деректерді жылдам және жоғары дәлдікпен талдай алады.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Ерте диагностика арқылы науқастар дер кезінде ем алуға мүмкіндік алады.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Дәрігерлердің жұмысын жеңілдетіп, қате диагноз қою ықтималдығын азайтады.</a:t>
            </a:r>
          </a:p>
          <a:p>
            <a:endParaRPr lang="kk-K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дежда, обувь, мультфильм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22561AA-E7A3-E81A-2A79-4A7734D8D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95249"/>
            <a:ext cx="6638925" cy="66389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534F7E-67A0-5116-60BA-509484311027}"/>
              </a:ext>
            </a:extLst>
          </p:cNvPr>
          <p:cNvSpPr txBox="1"/>
          <p:nvPr/>
        </p:nvSpPr>
        <p:spPr>
          <a:xfrm>
            <a:off x="0" y="-40796"/>
            <a:ext cx="9163050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sz="1400" b="1" dirty="0"/>
              <a:t>1.3 Болжам жасау және шешім қабылдау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Көп сценарийлі модельдеу</a:t>
            </a:r>
            <a:r>
              <a:rPr lang="kk-KZ" sz="1400" dirty="0"/>
              <a:t>: әртүрлі жағдайларда нәтижені болжау.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Оптимизация</a:t>
            </a:r>
            <a:r>
              <a:rPr lang="kk-KZ" sz="1400" dirty="0"/>
              <a:t>: тәжірибелік зерттеулердің ең тиімді параметрлерін анықтау.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Динамикалық жүйелерді талдау</a:t>
            </a:r>
            <a:r>
              <a:rPr lang="kk-KZ" sz="1400" dirty="0"/>
              <a:t>: уақытқа тәуелді процестерді зерттеу.</a:t>
            </a:r>
          </a:p>
          <a:p>
            <a:pPr>
              <a:buNone/>
            </a:pPr>
            <a:r>
              <a:rPr lang="kk-KZ" sz="1400" b="1" dirty="0"/>
              <a:t>Мысал:</a:t>
            </a:r>
            <a:r>
              <a:rPr lang="kk-KZ" sz="1400" dirty="0"/>
              <a:t> Қаржы нарығындағы ЖИ көмегімен акция бағаларын болжау</a:t>
            </a:r>
          </a:p>
          <a:p>
            <a:pPr>
              <a:buNone/>
            </a:pPr>
            <a:r>
              <a:rPr lang="kk-KZ" sz="1400" b="1" dirty="0"/>
              <a:t>Сценарий:</a:t>
            </a:r>
            <a:br>
              <a:rPr lang="kk-KZ" sz="1400" dirty="0"/>
            </a:br>
            <a:r>
              <a:rPr lang="kk-KZ" sz="1400" dirty="0"/>
              <a:t>Қаржы аналитиктері Жасанды Интеллектті (ЖИ) қолдана отырып, белгілі бір компаниялардың акция бағаларын болжауға тырысады. Олардың мақсаты – нарықтық трендтерді анықтап, инвестициялық шешімдерді оңтайландыру.</a:t>
            </a:r>
          </a:p>
          <a:p>
            <a:pPr>
              <a:buNone/>
            </a:pPr>
            <a:r>
              <a:rPr lang="kk-KZ" sz="1400" b="1" dirty="0"/>
              <a:t>ЖИ қолдану:</a:t>
            </a:r>
            <a:br>
              <a:rPr lang="kk-KZ" sz="1400" dirty="0"/>
            </a:br>
            <a:r>
              <a:rPr lang="ru-KZ" sz="1400" dirty="0"/>
              <a:t>✅ </a:t>
            </a:r>
            <a:r>
              <a:rPr lang="kk-KZ" sz="1400" b="1" dirty="0"/>
              <a:t>Деректерді жинау: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Тарихи биржалық деректер (акция бағасы, сауда көлемі).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Экономикалық көрсеткіштер (ЖІӨ, инфляция, орталық банк мөлшерлемелері).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Жаңалықтар мен әлеуметтік желілерден алынған ақпарат (компания жаңалықтары, инвестор пікірлері).</a:t>
            </a:r>
          </a:p>
          <a:p>
            <a:pPr>
              <a:buNone/>
            </a:pPr>
            <a:r>
              <a:rPr lang="ru-KZ" sz="1400" dirty="0"/>
              <a:t>✅ </a:t>
            </a:r>
            <a:r>
              <a:rPr lang="kk-KZ" sz="1400" b="1" dirty="0"/>
              <a:t>Көп сценарийлі модельдеу: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Уақыттық қатарларды болжау:</a:t>
            </a:r>
            <a:r>
              <a:rPr lang="kk-KZ" sz="1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LSTM (Long Short-Term Memory) </a:t>
            </a:r>
            <a:r>
              <a:rPr lang="kk-KZ" sz="1400" b="1" dirty="0"/>
              <a:t>нейрондық желілері</a:t>
            </a:r>
            <a:r>
              <a:rPr lang="kk-KZ" sz="1400" dirty="0"/>
              <a:t> немесе </a:t>
            </a:r>
            <a:r>
              <a:rPr lang="en-US" sz="1400" b="1" dirty="0"/>
              <a:t>GRU (Gated Recurrent Unit)</a:t>
            </a:r>
            <a:r>
              <a:rPr lang="en-US" sz="1400" dirty="0"/>
              <a:t> </a:t>
            </a:r>
            <a:r>
              <a:rPr lang="kk-KZ" sz="1400" dirty="0"/>
              <a:t>модельдері ұзақ мерзімді тәуелділіктерді ескеріп, болашақ акция бағаларын болжайды.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ARIMA (</a:t>
            </a:r>
            <a:r>
              <a:rPr lang="en-US" sz="1400" b="1" dirty="0" err="1"/>
              <a:t>AutoRegressive</a:t>
            </a:r>
            <a:r>
              <a:rPr lang="en-US" sz="1400" b="1" dirty="0"/>
              <a:t> Integrated Moving Average)</a:t>
            </a:r>
            <a:r>
              <a:rPr lang="en-US" sz="1400" dirty="0"/>
              <a:t> </a:t>
            </a:r>
            <a:r>
              <a:rPr lang="kk-KZ" sz="1400" dirty="0"/>
              <a:t>және </a:t>
            </a:r>
            <a:r>
              <a:rPr lang="en-US" sz="1400" b="1" dirty="0"/>
              <a:t>Prophet</a:t>
            </a:r>
            <a:r>
              <a:rPr lang="en-US" sz="1400" dirty="0"/>
              <a:t> </a:t>
            </a:r>
            <a:r>
              <a:rPr lang="kk-KZ" sz="1400" dirty="0"/>
              <a:t>сияқты статистикалық әдістер қысқа мерзімді болжамдар жасауға көмектеседі.</a:t>
            </a:r>
          </a:p>
          <a:p>
            <a:pPr>
              <a:buNone/>
            </a:pPr>
            <a:r>
              <a:rPr lang="ru-KZ" sz="1400" dirty="0"/>
              <a:t>✅ </a:t>
            </a:r>
            <a:r>
              <a:rPr lang="kk-KZ" sz="1400" b="1" dirty="0"/>
              <a:t>Оптимизация: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Болжау нәтижелерін бағалау:</a:t>
            </a:r>
            <a:r>
              <a:rPr lang="kk-KZ" sz="1400" dirty="0"/>
              <a:t> </a:t>
            </a:r>
            <a:r>
              <a:rPr lang="en-US" sz="1400" dirty="0"/>
              <a:t>Mean Absolute Error (MAE), Root Mean Square Error (RMSE) </a:t>
            </a:r>
            <a:r>
              <a:rPr lang="kk-KZ" sz="1400" dirty="0"/>
              <a:t>арқылы модельдің сапасын тексеру.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b="1" dirty="0"/>
              <a:t>Портфельді басқару:</a:t>
            </a:r>
            <a:r>
              <a:rPr lang="kk-KZ" sz="1400" dirty="0"/>
              <a:t> Оптимизациялық алгоритмдер (</a:t>
            </a:r>
            <a:r>
              <a:rPr lang="en-US" sz="1400" dirty="0"/>
              <a:t>Markowitz </a:t>
            </a:r>
            <a:r>
              <a:rPr lang="kk-KZ" sz="1400" dirty="0"/>
              <a:t>моделі, </a:t>
            </a:r>
            <a:r>
              <a:rPr lang="en-US" sz="1400" dirty="0"/>
              <a:t>Reinforcement Learning) </a:t>
            </a:r>
            <a:r>
              <a:rPr lang="kk-KZ" sz="1400" dirty="0"/>
              <a:t>тәуекелдерді азайтып, кірісті көбейту стратегияларын анықтайды.</a:t>
            </a:r>
          </a:p>
          <a:p>
            <a:pPr>
              <a:buNone/>
            </a:pPr>
            <a:r>
              <a:rPr lang="ru-KZ" sz="1400" dirty="0"/>
              <a:t>✅ </a:t>
            </a:r>
            <a:r>
              <a:rPr lang="kk-KZ" sz="1400" b="1" dirty="0"/>
              <a:t>Динамикалық жүйелерді талдау:</a:t>
            </a:r>
            <a:endParaRPr lang="kk-K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ЖИ нарықтық үрдістерді үздіксіз қадағалап, сауда сигналдарын береді (мысалы, «сатып алу» немесе «сату» ұсыну).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400" dirty="0"/>
              <a:t>Нейрожелілер компанияның ішкі есептерін, макроэкономикалық факторларды және нарықтық көңіл-күйді ескеріп, болашақ бағаны болжайды.</a:t>
            </a:r>
          </a:p>
          <a:p>
            <a:r>
              <a:rPr lang="kk-KZ" sz="1400" b="1" dirty="0"/>
              <a:t>Нәтиже:</a:t>
            </a:r>
            <a:br>
              <a:rPr lang="kk-KZ" sz="1400" dirty="0"/>
            </a:br>
            <a:r>
              <a:rPr lang="ru-KZ" sz="1400" dirty="0"/>
              <a:t>📈 </a:t>
            </a:r>
            <a:r>
              <a:rPr lang="kk-KZ" sz="1400" dirty="0"/>
              <a:t>Инвесторлар нақты уақыттағы ЖИ болжамдарын пайдаланып, ақшаларын тиімді сала алады.</a:t>
            </a:r>
            <a:br>
              <a:rPr lang="kk-KZ" sz="1400" dirty="0"/>
            </a:br>
            <a:r>
              <a:rPr lang="ru-KZ" sz="1400" dirty="0"/>
              <a:t>📉 </a:t>
            </a:r>
            <a:r>
              <a:rPr lang="kk-KZ" sz="1400" dirty="0"/>
              <a:t>Тәуекелдерді азайту және нарықтық құлдырауларға дайын болу мүмкіндігі артады.</a:t>
            </a:r>
            <a:br>
              <a:rPr lang="kk-KZ" sz="1400" dirty="0"/>
            </a:br>
            <a:r>
              <a:rPr lang="ru-KZ" sz="1400" dirty="0"/>
              <a:t>💰 </a:t>
            </a:r>
            <a:r>
              <a:rPr lang="kk-KZ" sz="1400" dirty="0"/>
              <a:t>Көпфакторлы анализ инвестициялық шешімдерді дәлірек жасауға мүмкіндік береді.</a:t>
            </a:r>
          </a:p>
          <a:p>
            <a:endParaRPr lang="kk-K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FAF6E-53FB-E27F-BD45-BD6FCB256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ебель, стул, стол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0423D-341F-3940-8442-F0EAEE384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4" y="142874"/>
            <a:ext cx="6562725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06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3A4578-0B21-21A6-F6C9-D97E3FA1EA10}"/>
              </a:ext>
            </a:extLst>
          </p:cNvPr>
          <p:cNvSpPr txBox="1"/>
          <p:nvPr/>
        </p:nvSpPr>
        <p:spPr>
          <a:xfrm>
            <a:off x="-4764" y="-46464"/>
            <a:ext cx="9129713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1600" b="1" dirty="0"/>
              <a:t>1.3 Болжам жасау және шешім қабылдау мысалы</a:t>
            </a:r>
          </a:p>
          <a:p>
            <a:pPr>
              <a:buNone/>
            </a:pPr>
            <a:r>
              <a:rPr lang="kk-KZ" sz="1600" b="1" dirty="0"/>
              <a:t>Мысал:</a:t>
            </a:r>
            <a:r>
              <a:rPr lang="kk-KZ" sz="1600" dirty="0"/>
              <a:t> Ауа сапасын болжау және ластануды азайту</a:t>
            </a:r>
          </a:p>
          <a:p>
            <a:pPr>
              <a:buNone/>
            </a:pPr>
            <a:r>
              <a:rPr lang="kk-KZ" sz="1600" b="1" dirty="0"/>
              <a:t>Сценарий:</a:t>
            </a:r>
          </a:p>
          <a:p>
            <a:pPr>
              <a:buNone/>
            </a:pPr>
            <a:r>
              <a:rPr lang="kk-KZ" sz="1600" dirty="0"/>
              <a:t>Қала билігі жасанды интеллектті пайдаланып, алдағы күндері ауа сапасының нашарлауын болжап, алдын алу шараларын жасауға тырысады. Бұл жүйе өндіріс орындары, көлік қозғалысы және климаттық жағдайлар туралы деректерді талдайды.</a:t>
            </a:r>
          </a:p>
          <a:p>
            <a:pPr>
              <a:buNone/>
            </a:pPr>
            <a:r>
              <a:rPr lang="kk-KZ" sz="1600" b="1" dirty="0"/>
              <a:t>ЖИ қолдану:</a:t>
            </a:r>
          </a:p>
          <a:p>
            <a:pPr>
              <a:buNone/>
            </a:pPr>
            <a:r>
              <a:rPr lang="ru-KZ" sz="1600" dirty="0"/>
              <a:t>✅ </a:t>
            </a:r>
            <a:r>
              <a:rPr lang="kk-KZ" sz="1600" b="1" dirty="0"/>
              <a:t>Көп сценарийлі модельдеу:</a:t>
            </a:r>
            <a:endParaRPr lang="kk-KZ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Деректерді жинау:</a:t>
            </a:r>
            <a:endParaRPr lang="kk-KZ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600" dirty="0"/>
              <a:t>Ластану көздері (зауыттар, автокөлік жолдары, құрылыс алаңдары).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600" dirty="0"/>
              <a:t>Ауа райы факторлары (температура, жел бағыты, ылғалдылық).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600" dirty="0"/>
              <a:t>Көмірқышқыл газы (</a:t>
            </a:r>
            <a:r>
              <a:rPr lang="en-US" sz="1600" dirty="0"/>
              <a:t>CO₂), </a:t>
            </a:r>
            <a:r>
              <a:rPr lang="kk-KZ" sz="1600" dirty="0"/>
              <a:t>азот оксидтері (</a:t>
            </a:r>
            <a:r>
              <a:rPr lang="en-US" sz="1600" dirty="0"/>
              <a:t>NOₓ), </a:t>
            </a:r>
            <a:r>
              <a:rPr lang="kk-KZ" sz="1600" dirty="0"/>
              <a:t>күкірт диоксиді (</a:t>
            </a:r>
            <a:r>
              <a:rPr lang="en-US" sz="1600" dirty="0"/>
              <a:t>SO₂) </a:t>
            </a:r>
            <a:r>
              <a:rPr lang="kk-KZ" sz="1600" dirty="0"/>
              <a:t>сияқты ластаушы заттардың деңгейі.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b="1" dirty="0"/>
              <a:t>Машиналық оқыту модельдерін қолдану:</a:t>
            </a:r>
            <a:endParaRPr lang="kk-KZ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600" dirty="0"/>
              <a:t>Уақыт қатарының талдауы (</a:t>
            </a:r>
            <a:r>
              <a:rPr lang="en-US" sz="1600" dirty="0"/>
              <a:t>LSTM, </a:t>
            </a:r>
            <a:r>
              <a:rPr lang="en-US" sz="1600" dirty="0" err="1"/>
              <a:t>XGBoost</a:t>
            </a:r>
            <a:r>
              <a:rPr lang="en-US" sz="1600" dirty="0"/>
              <a:t>) </a:t>
            </a:r>
            <a:r>
              <a:rPr lang="kk-KZ" sz="1600" dirty="0"/>
              <a:t>арқылы келесі күндердегі ластану деңгейін болжау.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600" dirty="0"/>
              <a:t>Жергілікті аймақтардағы сенсорлар деректері мен спутниктік бақылауларды біріктіріп, қала бойынша ауаның ластану картасын жасау.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sz="1600" dirty="0"/>
              <a:t>Болжам дәлдігін арттыру үшін тарихи деректер мен ауа райы өзгерістерін ескеру.</a:t>
            </a:r>
          </a:p>
          <a:p>
            <a:pPr>
              <a:buNone/>
            </a:pPr>
            <a:r>
              <a:rPr lang="ru-KZ" sz="1600" dirty="0"/>
              <a:t>✅ </a:t>
            </a:r>
            <a:r>
              <a:rPr lang="kk-KZ" sz="1600" b="1" dirty="0"/>
              <a:t>Оптимизация және шешім қабылдау:</a:t>
            </a:r>
            <a:endParaRPr lang="kk-KZ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kk-KZ" sz="1600" dirty="0"/>
              <a:t>Ластану деңгейі қауіпті деңгейге жетсе, билікке ескерту жіберу.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dirty="0"/>
              <a:t>Көлік қозғалысын шектеу, зауыттардың шығарындыларын азайту шараларын енгізу.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dirty="0"/>
              <a:t>Жасанды интеллектке негізделген ақылды желдету жүйелері адамдардың қауіпсіздігі үшін мектептерде, ауруханаларда қосылады.</a:t>
            </a:r>
          </a:p>
          <a:p>
            <a:pPr>
              <a:buNone/>
            </a:pPr>
            <a:r>
              <a:rPr lang="kk-KZ" sz="1600" b="1" dirty="0"/>
              <a:t>Нәтиже: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dirty="0"/>
              <a:t>Тұрғындарға ауа сапасының нашарлауы туралы алдын ала ескерту жасалады.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dirty="0"/>
              <a:t>Ластану деңгейін азайту шаралары дер кезінде қабылданады.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sz="1600" dirty="0"/>
              <a:t>Қаладағы жалпы өмір сүру сапасы жақсарады.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ебель, стул, стол, люд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DB48F4-F60D-4BCB-9296-F2F4EE29F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185737"/>
            <a:ext cx="6486525" cy="64865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1996</Words>
  <Application>Microsoft Office PowerPoint</Application>
  <PresentationFormat>Экран (4:3)</PresentationFormat>
  <Paragraphs>150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Yerzhan</cp:lastModifiedBy>
  <cp:revision>62</cp:revision>
  <dcterms:created xsi:type="dcterms:W3CDTF">2013-01-27T09:14:16Z</dcterms:created>
  <dcterms:modified xsi:type="dcterms:W3CDTF">2025-03-11T04:16:06Z</dcterms:modified>
  <cp:category/>
</cp:coreProperties>
</file>